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951093877085574E-2"/>
          <c:y val="3.234612182416656E-3"/>
          <c:w val="0.98804892498069818"/>
          <c:h val="0.696365895524300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Fully Insured PEPY with PwC Trend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1.1700118410725932E-3"/>
                  <c:y val="-2.07050910302005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FC-4A53-A4AA-A66BF4BF2BA1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Montserrat Light" panose="00000400000000000000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6"/>
                <c:pt idx="2">
                  <c:v>2018-2019</c:v>
                </c:pt>
                <c:pt idx="3">
                  <c:v>2019-2020</c:v>
                </c:pt>
                <c:pt idx="4">
                  <c:v>2020-2021</c:v>
                </c:pt>
                <c:pt idx="5">
                  <c:v>2021-2022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2">
                  <c:v>7010</c:v>
                </c:pt>
                <c:pt idx="3">
                  <c:v>10415</c:v>
                </c:pt>
                <c:pt idx="4">
                  <c:v>11040</c:v>
                </c:pt>
                <c:pt idx="5">
                  <c:v>11703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FC-4A53-A4AA-A66BF4BF2BA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Actual Unbundled PEPY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Montserrat Light" panose="00000400000000000000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6"/>
                <c:pt idx="2">
                  <c:v>2018-2019</c:v>
                </c:pt>
                <c:pt idx="3">
                  <c:v>2019-2020</c:v>
                </c:pt>
                <c:pt idx="4">
                  <c:v>2020-2021</c:v>
                </c:pt>
                <c:pt idx="5">
                  <c:v>2021-2022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3">
                  <c:v>6767</c:v>
                </c:pt>
                <c:pt idx="4">
                  <c:v>8458</c:v>
                </c:pt>
                <c:pt idx="5">
                  <c:v>8127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FC-4A53-A4AA-A66BF4BF2BA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71374888"/>
        <c:axId val="471376528"/>
      </c:barChart>
      <c:catAx>
        <c:axId val="471374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endParaRPr lang="en-US"/>
          </a:p>
        </c:txPr>
        <c:crossAx val="471376528"/>
        <c:crosses val="autoZero"/>
        <c:auto val="1"/>
        <c:lblAlgn val="ctr"/>
        <c:lblOffset val="100"/>
        <c:noMultiLvlLbl val="0"/>
      </c:catAx>
      <c:valAx>
        <c:axId val="4713765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71374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b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Montserrat" panose="00000500000000000000" pitchFamily="2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b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Montserrat" panose="00000500000000000000" pitchFamily="2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85903266441817638"/>
          <c:y val="0.34451384958648046"/>
          <c:w val="0.13143299548947435"/>
          <c:h val="0.496342838111341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b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Montserrat" panose="00000500000000000000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716366358793833E-3"/>
          <c:y val="1.3268095095906166E-2"/>
          <c:w val="0.98804892498069818"/>
          <c:h val="0.762918010297078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rgbClr val="5B5C64"/>
              </a:solidFill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$1,247,616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EB3-42ED-9C58-C220AC5F556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$883,044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EB3-42ED-9C58-C220AC5F556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$1,222,992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EB3-42ED-9C58-C220AC5F55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4"/>
                <c:pt idx="1">
                  <c:v>2019-2020</c:v>
                </c:pt>
                <c:pt idx="2">
                  <c:v>2020-2021</c:v>
                </c:pt>
                <c:pt idx="3">
                  <c:v>2021 - 2022</c:v>
                </c:pt>
              </c:strCache>
            </c:strRef>
          </c:cat>
          <c:val>
            <c:numRef>
              <c:f>Sheet1!$B$3:$B$7</c:f>
              <c:numCache>
                <c:formatCode>General</c:formatCode>
                <c:ptCount val="5"/>
                <c:pt idx="1">
                  <c:v>1247616</c:v>
                </c:pt>
                <c:pt idx="2">
                  <c:v>883044</c:v>
                </c:pt>
                <c:pt idx="3">
                  <c:v>1222992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B3-42ED-9C58-C220AC5F556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71374888"/>
        <c:axId val="471376528"/>
      </c:barChart>
      <c:catAx>
        <c:axId val="4713748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71376528"/>
        <c:crosses val="autoZero"/>
        <c:auto val="1"/>
        <c:lblAlgn val="ctr"/>
        <c:lblOffset val="100"/>
        <c:noMultiLvlLbl val="0"/>
      </c:catAx>
      <c:valAx>
        <c:axId val="4713765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71374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55151368705968"/>
          <c:y val="0"/>
          <c:w val="0.79450107581995344"/>
          <c:h val="0.762918010297078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D12-4E45-8569-52734C3CC429}"/>
              </c:ext>
            </c:extLst>
          </c:dPt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Montserrat Light" panose="00000400000000000000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2">
                  <c:v>2019-2021</c:v>
                </c:pt>
                <c:pt idx="3">
                  <c:v>2021 - 2022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2">
                  <c:v>2130660</c:v>
                </c:pt>
                <c:pt idx="3">
                  <c:v>3353652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12-4E45-8569-52734C3CC4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71374888"/>
        <c:axId val="471376528"/>
      </c:barChart>
      <c:catAx>
        <c:axId val="4713748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71376528"/>
        <c:crosses val="autoZero"/>
        <c:auto val="1"/>
        <c:lblAlgn val="ctr"/>
        <c:lblOffset val="100"/>
        <c:noMultiLvlLbl val="0"/>
      </c:catAx>
      <c:valAx>
        <c:axId val="4713765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71374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8575"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0.01311</cdr:x>
      <cdr:y>0</cdr:y>
    </cdr:from>
    <cdr:to>
      <cdr:x>0.30805</cdr:x>
      <cdr:y>1</cdr:y>
    </cdr:to>
    <cdr:grpSp>
      <cdr:nvGrpSpPr>
        <cdr:cNvPr id="2" name="Group 1">
          <a:extLst xmlns:a="http://schemas.openxmlformats.org/drawingml/2006/main">
            <a:ext uri="{FF2B5EF4-FFF2-40B4-BE49-F238E27FC236}">
              <a16:creationId xmlns:a16="http://schemas.microsoft.com/office/drawing/2014/main" id="{440E6A00-648D-44ED-92A7-A6069B31F61F}"/>
            </a:ext>
          </a:extLst>
        </cdr:cNvPr>
        <cdr:cNvGrpSpPr/>
      </cdr:nvGrpSpPr>
      <cdr:grpSpPr>
        <a:xfrm xmlns:a="http://schemas.openxmlformats.org/drawingml/2006/main">
          <a:off x="134509" y="0"/>
          <a:ext cx="3026104" cy="982498"/>
          <a:chOff x="-2688542" y="95640"/>
          <a:chExt cx="6229621" cy="4019057"/>
        </a:xfrm>
      </cdr:grpSpPr>
      <cdr:sp macro="" textlink="">
        <cdr:nvSpPr>
          <cdr:cNvPr id="4" name="TextBox 104">
            <a:extLst xmlns:a="http://schemas.openxmlformats.org/drawingml/2006/main">
              <a:ext uri="{FF2B5EF4-FFF2-40B4-BE49-F238E27FC236}">
                <a16:creationId xmlns:a16="http://schemas.microsoft.com/office/drawing/2014/main" id="{AB1C0257-0429-4442-88BF-6C8CB58DD5D1}"/>
              </a:ext>
            </a:extLst>
          </cdr:cNvPr>
          <cdr:cNvSpPr txBox="1"/>
        </cdr:nvSpPr>
        <cdr:spPr>
          <a:xfrm xmlns:a="http://schemas.openxmlformats.org/drawingml/2006/main">
            <a:off x="-264752" y="95640"/>
            <a:ext cx="3805831" cy="4019057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  <cdr:txBody>
          <a:bodyPr xmlns:a="http://schemas.openxmlformats.org/drawingml/2006/main" wrap="square" rtlCol="0">
            <a:spAutoFit/>
          </a:bodyPr>
          <a:lstStyle xmlns:a="http://schemas.openxmlformats.org/drawingml/2006/main"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FULLY INSURED </a:t>
            </a:r>
          </a:p>
          <a:p xmlns:a="http://schemas.openxmlformats.org/drawingml/2006/main"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VS</a:t>
            </a:r>
            <a:b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UNBUNDLED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5B5C64"/>
              </a:solidFill>
              <a:effectLst/>
              <a:uLnTx/>
              <a:uFillTx/>
              <a:latin typeface="Montserrat ExtraBold" panose="00000900000000000000" pitchFamily="2" charset="0"/>
              <a:ea typeface="+mn-ea"/>
              <a:cs typeface="+mn-cs"/>
            </a:endParaRPr>
          </a:p>
        </cdr:txBody>
      </cdr:sp>
      <cdr:pic>
        <cdr:nvPicPr>
          <cdr:cNvPr id="3" name="Picture 2">
            <a:extLst xmlns:a="http://schemas.openxmlformats.org/drawingml/2006/main">
              <a:ext uri="{FF2B5EF4-FFF2-40B4-BE49-F238E27FC236}">
                <a16:creationId xmlns:a16="http://schemas.microsoft.com/office/drawing/2014/main" id="{0182BDBF-DE78-4355-8D64-046C9FD7B0A4}"/>
              </a:ext>
            </a:extLst>
          </cdr:cNvPr>
          <cdr:cNvPicPr>
            <a:picLocks xmlns:a="http://schemas.openxmlformats.org/drawingml/2006/main" noChangeAspect="1"/>
          </cdr:cNvPicPr>
        </cdr:nvPicPr>
        <cdr:blipFill>
          <a:blip xmlns:a="http://schemas.openxmlformats.org/drawingml/2006/main" xmlns:r="http://schemas.openxmlformats.org/officeDocument/2006/relationships" r:embed="rId1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xmlns:a="http://schemas.openxmlformats.org/drawingml/2006/main"/>
          <a:stretch xmlns:a="http://schemas.openxmlformats.org/drawingml/2006/main"/>
        </cdr:blipFill>
        <cdr:spPr>
          <a:xfrm xmlns:a="http://schemas.openxmlformats.org/drawingml/2006/main">
            <a:off x="-2688542" y="670131"/>
            <a:ext cx="1705337" cy="884188"/>
          </a:xfrm>
          <a:prstGeom xmlns:a="http://schemas.openxmlformats.org/drawingml/2006/main" prst="rect">
            <a:avLst/>
          </a:prstGeom>
        </cdr:spPr>
      </cdr:pic>
    </cdr:grp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321CC-C829-A128-06A5-8650C1B29A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213248-6CDC-1517-F276-FFE513826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BE5E6-8DF9-18F1-C638-56A72DD10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A1B7D-302A-E896-7CA2-68448B55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4C7D8-FBD5-6931-BF92-F7295696A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48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3C95E-FBCC-0052-C467-86BA6CA2A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A8EACF-5971-2EE8-182E-6A4FB4E44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655F0-7FAC-7B4E-C123-082F8682D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376A2-9380-C97B-5B24-0DA5B9E75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265D1-189E-1437-F5FD-B4FFF3C7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54F4A4-6699-1299-D910-A53391E05D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74643E-701B-10C1-A1D5-957D5299F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CE95B-DA80-BE99-1740-35C5732BB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12B10-AE8B-DE97-0186-08DCA48FA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66D74-6C41-C623-E5E8-01BCDAA00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51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F173C-F40B-FBE7-CE2E-6F6E6549A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731FD-E078-A273-37F7-B78D6F861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6C6F4-936B-8EC8-B0E2-45A713AAB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2FCCD-C64D-7240-FA0B-A329EE54C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80269-8B25-3402-4519-6EAB22497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4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AE5FC-A15D-820E-5A5C-5AA4F18FA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7A085-DCBD-134A-CC10-D71B60E0B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DC280-683A-A271-2A95-16048A5D5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7D0D8-3E76-1D42-8571-7D209ECD1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5798E-5390-EA70-F830-7E33F9BB1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31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2FDF9-7290-3D7A-ACF2-F04856CA4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EDAEE-3D16-2498-D272-2E806BAD4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45411B-5D38-9C59-9E32-FA6D7FF67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1BE9CD-91BE-1C76-72BC-933D2E070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728A36-C8BD-52EA-D823-788E74594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461DD-C0F9-AAED-29AE-670BA3E96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272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4F756-6674-12DE-66EF-045736FAD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66BF0A-D0D4-FBCC-0D31-20978F1B1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C4A74F-5752-4272-F65A-CEC6F3217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96EA58-A3E3-507E-9011-AA4FD50C0F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0ED97A-3B48-6B2A-33A3-E6CEBD42E3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87760A-A8D5-FBE4-EA89-9A52CF54B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DD901B-2255-474B-F2E9-A2F7A9190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0FE966-1A19-990F-F62C-E28250B1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3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91F8C-B434-FFF5-0194-780479F76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299F92-67F4-1199-DBB9-F23710A5A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E7106C-AA26-06E1-C8A8-471B7B620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5B473-C71C-D9BD-C88F-944A3403D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40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8691ED-6C70-65BB-8214-81E179FD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50D187-F495-501E-974F-C49830DB2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AEBE1-51E2-A846-E781-831185A21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F7909-317B-C4BD-85FE-654514BB9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844F6-7E4C-A66E-88E1-6B5998D79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FFD20-6C37-A9BC-9FD3-AF2D4B0326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7E3188-45DF-CA6F-3961-05082C3D1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BB8E9B-125D-2923-87CC-B480AB21C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D5C69-DCC2-6DF2-B296-6FC6E95E8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9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A2446-05BE-026B-019B-BCB9EEFBE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A7317B-B8D8-0BF1-5A17-DDB34D0DCC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C8FEBE-7D7A-5AFD-E20E-8225BD801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91E8A9-A847-534F-D8C7-EAFA67F8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338091-6C92-264C-06A0-FD72024A0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6E0D6-E58F-CEAB-3624-B774EC500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33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2ACF0A-C8A5-C6D0-C347-E46B69E25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4EF57-6E1F-BDEB-5467-B256A27AD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6CC9B-6D56-1A59-38ED-76DC1F21C8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FB234-60CE-4B20-9968-21A891C6BA6D}" type="datetimeFigureOut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C65C6-36D4-AABF-83A1-81DA3EFD6F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F44FF-0D33-7594-97A6-DF0AC15C98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F7058-F998-4A11-B3EE-F6DD3A4B7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5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2.png"/><Relationship Id="rId3" Type="http://schemas.openxmlformats.org/officeDocument/2006/relationships/chart" Target="../charts/chart1.xml"/><Relationship Id="rId7" Type="http://schemas.openxmlformats.org/officeDocument/2006/relationships/chart" Target="../charts/chart3.xml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chart" Target="../charts/chart2.xml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" name="Picture 30" descr="Telephone Vector Art, Icons, and Graphics for Free Download">
            <a:extLst>
              <a:ext uri="{FF2B5EF4-FFF2-40B4-BE49-F238E27FC236}">
                <a16:creationId xmlns:a16="http://schemas.microsoft.com/office/drawing/2014/main" id="{36DE7935-A0CD-6066-0B18-E6EDD026E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913" y="4103363"/>
            <a:ext cx="936205" cy="936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Placeholder 9">
            <a:extLst>
              <a:ext uri="{FF2B5EF4-FFF2-40B4-BE49-F238E27FC236}">
                <a16:creationId xmlns:a16="http://schemas.microsoft.com/office/drawing/2014/main" id="{DC481CCA-4625-6C2E-AB27-3779E5D66B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3625664"/>
              </p:ext>
            </p:extLst>
          </p:nvPr>
        </p:nvGraphicFramePr>
        <p:xfrm>
          <a:off x="1788139" y="160808"/>
          <a:ext cx="10260065" cy="982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D528F96-C6A0-DD0B-1907-EA97C5CD55EE}"/>
              </a:ext>
            </a:extLst>
          </p:cNvPr>
          <p:cNvSpPr txBox="1"/>
          <p:nvPr/>
        </p:nvSpPr>
        <p:spPr>
          <a:xfrm>
            <a:off x="3170456" y="939608"/>
            <a:ext cx="1947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AVERAGE NUMBER OF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EMPLOYEES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338814-F728-EDF0-7D3E-2DC6959159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56" b="10456"/>
          <a:stretch/>
        </p:blipFill>
        <p:spPr>
          <a:xfrm>
            <a:off x="1860467" y="897617"/>
            <a:ext cx="1022222" cy="8084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469D77E-EF79-82D9-D1A1-48B216ACA1F1}"/>
              </a:ext>
            </a:extLst>
          </p:cNvPr>
          <p:cNvSpPr txBox="1"/>
          <p:nvPr/>
        </p:nvSpPr>
        <p:spPr>
          <a:xfrm>
            <a:off x="4976842" y="1170440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585A63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342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227498-19FD-0F63-71A9-97CD0A7D5C5C}"/>
              </a:ext>
            </a:extLst>
          </p:cNvPr>
          <p:cNvSpPr txBox="1"/>
          <p:nvPr/>
        </p:nvSpPr>
        <p:spPr>
          <a:xfrm>
            <a:off x="7928755" y="1173268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585A63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342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1BA636-0890-3E36-B199-DF228DBAFCE6}"/>
              </a:ext>
            </a:extLst>
          </p:cNvPr>
          <p:cNvSpPr txBox="1"/>
          <p:nvPr/>
        </p:nvSpPr>
        <p:spPr>
          <a:xfrm>
            <a:off x="6398526" y="1173268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585A63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342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BD4584-AA44-1CD9-1014-428AC79AE106}"/>
              </a:ext>
            </a:extLst>
          </p:cNvPr>
          <p:cNvSpPr txBox="1"/>
          <p:nvPr/>
        </p:nvSpPr>
        <p:spPr>
          <a:xfrm>
            <a:off x="9372395" y="1181369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585A63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342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78A5A0E-A5B4-AF81-7845-18A5A33B3D40}"/>
              </a:ext>
            </a:extLst>
          </p:cNvPr>
          <p:cNvCxnSpPr>
            <a:cxnSpLocks/>
          </p:cNvCxnSpPr>
          <p:nvPr/>
        </p:nvCxnSpPr>
        <p:spPr>
          <a:xfrm flipV="1">
            <a:off x="1929468" y="1678308"/>
            <a:ext cx="10204968" cy="277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Chart Placeholder 9">
            <a:extLst>
              <a:ext uri="{FF2B5EF4-FFF2-40B4-BE49-F238E27FC236}">
                <a16:creationId xmlns:a16="http://schemas.microsoft.com/office/drawing/2014/main" id="{4F41F219-639C-AFCC-D945-75FEAF7EC1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3492368"/>
              </p:ext>
            </p:extLst>
          </p:nvPr>
        </p:nvGraphicFramePr>
        <p:xfrm>
          <a:off x="4833974" y="1735843"/>
          <a:ext cx="7289574" cy="997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BEC2A877-AC10-4557-6E5B-4A0CCDF07557}"/>
              </a:ext>
            </a:extLst>
          </p:cNvPr>
          <p:cNvSpPr txBox="1"/>
          <p:nvPr/>
        </p:nvSpPr>
        <p:spPr>
          <a:xfrm>
            <a:off x="3239483" y="1816380"/>
            <a:ext cx="1723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ANNUAL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SAVINGS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5B5C64"/>
              </a:solidFill>
              <a:effectLst/>
              <a:uLnTx/>
              <a:uFillTx/>
              <a:latin typeface="Montserrat Black" panose="00000A00000000000000" pitchFamily="2" charset="0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D3ED142-8772-41D4-F7C8-09BA3A8114B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8805" y="1736025"/>
            <a:ext cx="651845" cy="717762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EAA19C-7EF0-4DD9-9A1A-7EB4E38668E5}"/>
              </a:ext>
            </a:extLst>
          </p:cNvPr>
          <p:cNvCxnSpPr>
            <a:cxnSpLocks/>
          </p:cNvCxnSpPr>
          <p:nvPr/>
        </p:nvCxnSpPr>
        <p:spPr>
          <a:xfrm>
            <a:off x="1885548" y="2502994"/>
            <a:ext cx="998302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Chart Placeholder 9">
            <a:extLst>
              <a:ext uri="{FF2B5EF4-FFF2-40B4-BE49-F238E27FC236}">
                <a16:creationId xmlns:a16="http://schemas.microsoft.com/office/drawing/2014/main" id="{1541F86E-CF8E-CE31-E6CA-A81A087398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1271284"/>
              </p:ext>
            </p:extLst>
          </p:nvPr>
        </p:nvGraphicFramePr>
        <p:xfrm>
          <a:off x="3459682" y="2594717"/>
          <a:ext cx="7412001" cy="868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E1EB98E3-5D92-86DC-EC13-A7F0D68985DF}"/>
              </a:ext>
            </a:extLst>
          </p:cNvPr>
          <p:cNvSpPr txBox="1"/>
          <p:nvPr/>
        </p:nvSpPr>
        <p:spPr>
          <a:xfrm>
            <a:off x="3045673" y="2662098"/>
            <a:ext cx="2111282" cy="661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CUMULATIVE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SAVINGS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5B5C64"/>
              </a:solidFill>
              <a:effectLst/>
              <a:uLnTx/>
              <a:uFillTx/>
              <a:latin typeface="Montserrat Black" panose="00000A00000000000000" pitchFamily="2" charset="0"/>
              <a:ea typeface="+mn-ea"/>
              <a:cs typeface="+mn-cs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7A6F0C5-FEB7-25E2-8D22-78787B786C3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9893" y="2601143"/>
            <a:ext cx="764998" cy="544852"/>
          </a:xfrm>
          <a:prstGeom prst="rect">
            <a:avLst/>
          </a:prstGeom>
        </p:spPr>
      </p:pic>
      <p:pic>
        <p:nvPicPr>
          <p:cNvPr id="1026" name="Picture 2" descr="seal of approval Icon - Free PNG &amp; SVG 300371 - Noun Project">
            <a:extLst>
              <a:ext uri="{FF2B5EF4-FFF2-40B4-BE49-F238E27FC236}">
                <a16:creationId xmlns:a16="http://schemas.microsoft.com/office/drawing/2014/main" id="{5D8B2F00-A54D-24ED-0854-39E696615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801" y="5108870"/>
            <a:ext cx="830695" cy="830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BDD59E5-47F8-BB81-BCA6-35620EDE79C7}"/>
              </a:ext>
            </a:extLst>
          </p:cNvPr>
          <p:cNvSpPr txBox="1"/>
          <p:nvPr/>
        </p:nvSpPr>
        <p:spPr>
          <a:xfrm>
            <a:off x="3007126" y="5043086"/>
            <a:ext cx="21112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Number of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Authorizations/Denials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5B5C64"/>
              </a:solidFill>
              <a:effectLst/>
              <a:uLnTx/>
              <a:uFillTx/>
              <a:latin typeface="Montserrat Black" panose="00000A00000000000000" pitchFamily="2" charset="0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89131C1-B89F-5F87-1A04-86EA13D78B37}"/>
              </a:ext>
            </a:extLst>
          </p:cNvPr>
          <p:cNvSpPr txBox="1"/>
          <p:nvPr/>
        </p:nvSpPr>
        <p:spPr>
          <a:xfrm>
            <a:off x="6531170" y="5457842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lang="en-US" b="1" kern="0" dirty="0">
                <a:solidFill>
                  <a:srgbClr val="585A63"/>
                </a:solidFill>
                <a:latin typeface="Montserrat Light" panose="00000400000000000000" pitchFamily="2" charset="0"/>
              </a:rPr>
              <a:t>243 / 30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585A63"/>
              </a:solidFill>
              <a:effectLst/>
              <a:uLnTx/>
              <a:uFillTx/>
              <a:latin typeface="Montserrat Light" panose="00000400000000000000" pitchFamily="2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C22DC9B-14A7-ACE2-3D89-17D94B1800AE}"/>
              </a:ext>
            </a:extLst>
          </p:cNvPr>
          <p:cNvSpPr txBox="1"/>
          <p:nvPr/>
        </p:nvSpPr>
        <p:spPr>
          <a:xfrm>
            <a:off x="7928755" y="5466289"/>
            <a:ext cx="116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lang="en-US" b="1" kern="0" dirty="0">
                <a:solidFill>
                  <a:srgbClr val="585A63"/>
                </a:solidFill>
                <a:latin typeface="Montserrat Light" panose="00000400000000000000" pitchFamily="2" charset="0"/>
              </a:rPr>
              <a:t>250 / 44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585A63"/>
              </a:solidFill>
              <a:effectLst/>
              <a:uLnTx/>
              <a:uFillTx/>
              <a:latin typeface="Montserrat Light" panose="00000400000000000000" pitchFamily="2" charset="0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1F11619-E883-C05F-4A62-8EC2FC51E5C5}"/>
              </a:ext>
            </a:extLst>
          </p:cNvPr>
          <p:cNvSpPr txBox="1"/>
          <p:nvPr/>
        </p:nvSpPr>
        <p:spPr>
          <a:xfrm>
            <a:off x="9456738" y="5434235"/>
            <a:ext cx="116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lang="en-US" b="1" kern="0" dirty="0">
                <a:solidFill>
                  <a:srgbClr val="585A63"/>
                </a:solidFill>
                <a:latin typeface="Montserrat Light" panose="00000400000000000000" pitchFamily="2" charset="0"/>
              </a:rPr>
              <a:t>282 / 44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585A63"/>
              </a:solidFill>
              <a:effectLst/>
              <a:uLnTx/>
              <a:uFillTx/>
              <a:latin typeface="Montserrat Light" panose="00000400000000000000" pitchFamily="2" charset="0"/>
              <a:ea typeface="+mn-ea"/>
              <a:cs typeface="+mn-cs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309D6A7-D0BE-E682-93CC-765AF5608852}"/>
              </a:ext>
            </a:extLst>
          </p:cNvPr>
          <p:cNvCxnSpPr>
            <a:cxnSpLocks/>
          </p:cNvCxnSpPr>
          <p:nvPr/>
        </p:nvCxnSpPr>
        <p:spPr>
          <a:xfrm>
            <a:off x="1929466" y="4085633"/>
            <a:ext cx="10158913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C3CAC919-1617-6294-6E19-F0562F0F9BE8}"/>
              </a:ext>
            </a:extLst>
          </p:cNvPr>
          <p:cNvSpPr txBox="1"/>
          <p:nvPr/>
        </p:nvSpPr>
        <p:spPr>
          <a:xfrm>
            <a:off x="2809385" y="3313004"/>
            <a:ext cx="25246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Number of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Catastrophic Cases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5B5C64"/>
              </a:solidFill>
              <a:effectLst/>
              <a:uLnTx/>
              <a:uFillTx/>
              <a:latin typeface="Montserrat ExtraBold" panose="00000900000000000000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lang="en-US" sz="800" b="1" dirty="0">
                <a:solidFill>
                  <a:srgbClr val="5B5C64"/>
                </a:solidFill>
                <a:latin typeface="Montserrat ExtraBold" panose="00000900000000000000" pitchFamily="2" charset="0"/>
              </a:rPr>
              <a:t>(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based on SIIA ICD10 list)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5B5C64"/>
              </a:solidFill>
              <a:effectLst/>
              <a:uLnTx/>
              <a:uFillTx/>
              <a:latin typeface="Montserrat Black" panose="00000A00000000000000" pitchFamily="2" charset="0"/>
              <a:ea typeface="+mn-ea"/>
              <a:cs typeface="+mn-cs"/>
            </a:endParaRPr>
          </a:p>
        </p:txBody>
      </p:sp>
      <p:sp>
        <p:nvSpPr>
          <p:cNvPr id="1027" name="TextBox 1026">
            <a:extLst>
              <a:ext uri="{FF2B5EF4-FFF2-40B4-BE49-F238E27FC236}">
                <a16:creationId xmlns:a16="http://schemas.microsoft.com/office/drawing/2014/main" id="{75C458E3-A245-D2F5-DA51-C9869C6471A9}"/>
              </a:ext>
            </a:extLst>
          </p:cNvPr>
          <p:cNvSpPr txBox="1"/>
          <p:nvPr/>
        </p:nvSpPr>
        <p:spPr>
          <a:xfrm>
            <a:off x="6434889" y="3616155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lang="en-US" b="1" kern="0" dirty="0">
                <a:solidFill>
                  <a:srgbClr val="585A63"/>
                </a:solidFill>
                <a:latin typeface="Montserrat Light" panose="00000400000000000000" pitchFamily="2" charset="0"/>
              </a:rPr>
              <a:t>18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585A63"/>
              </a:solidFill>
              <a:effectLst/>
              <a:uLnTx/>
              <a:uFillTx/>
              <a:latin typeface="Montserrat Light" panose="00000400000000000000" pitchFamily="2" charset="0"/>
              <a:ea typeface="+mn-ea"/>
              <a:cs typeface="+mn-cs"/>
            </a:endParaRPr>
          </a:p>
        </p:txBody>
      </p:sp>
      <p:sp>
        <p:nvSpPr>
          <p:cNvPr id="1029" name="TextBox 1028">
            <a:extLst>
              <a:ext uri="{FF2B5EF4-FFF2-40B4-BE49-F238E27FC236}">
                <a16:creationId xmlns:a16="http://schemas.microsoft.com/office/drawing/2014/main" id="{3F85FA72-51D1-A2D1-BF95-C3A31B7D7E4A}"/>
              </a:ext>
            </a:extLst>
          </p:cNvPr>
          <p:cNvSpPr txBox="1"/>
          <p:nvPr/>
        </p:nvSpPr>
        <p:spPr>
          <a:xfrm>
            <a:off x="7946442" y="3616155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585A63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21</a:t>
            </a:r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58328C3A-9D8C-DD9C-8CD1-36CC257D6F75}"/>
              </a:ext>
            </a:extLst>
          </p:cNvPr>
          <p:cNvSpPr txBox="1"/>
          <p:nvPr/>
        </p:nvSpPr>
        <p:spPr>
          <a:xfrm>
            <a:off x="9381238" y="3640100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lang="en-US" b="1" kern="0" dirty="0">
                <a:solidFill>
                  <a:srgbClr val="585A63"/>
                </a:solidFill>
                <a:latin typeface="Montserrat Light" panose="00000400000000000000" pitchFamily="2" charset="0"/>
              </a:rPr>
              <a:t>38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585A63"/>
              </a:solidFill>
              <a:effectLst/>
              <a:uLnTx/>
              <a:uFillTx/>
              <a:latin typeface="Montserrat Light" panose="00000400000000000000" pitchFamily="2" charset="0"/>
              <a:ea typeface="+mn-ea"/>
              <a:cs typeface="+mn-cs"/>
            </a:endParaRPr>
          </a:p>
        </p:txBody>
      </p: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234795B1-A43E-85A5-362C-48B249A550EF}"/>
              </a:ext>
            </a:extLst>
          </p:cNvPr>
          <p:cNvCxnSpPr>
            <a:cxnSpLocks/>
          </p:cNvCxnSpPr>
          <p:nvPr/>
        </p:nvCxnSpPr>
        <p:spPr>
          <a:xfrm>
            <a:off x="1911913" y="3238931"/>
            <a:ext cx="10136291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6D64C6CF-24CB-1D9E-0C34-0B077BBFF86E}"/>
              </a:ext>
            </a:extLst>
          </p:cNvPr>
          <p:cNvCxnSpPr>
            <a:cxnSpLocks/>
          </p:cNvCxnSpPr>
          <p:nvPr/>
        </p:nvCxnSpPr>
        <p:spPr>
          <a:xfrm flipV="1">
            <a:off x="1893193" y="4987782"/>
            <a:ext cx="10098488" cy="315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37" name="TextBox 1036">
            <a:extLst>
              <a:ext uri="{FF2B5EF4-FFF2-40B4-BE49-F238E27FC236}">
                <a16:creationId xmlns:a16="http://schemas.microsoft.com/office/drawing/2014/main" id="{0D702113-2346-582D-397D-421D59D91DC1}"/>
              </a:ext>
            </a:extLst>
          </p:cNvPr>
          <p:cNvSpPr txBox="1"/>
          <p:nvPr/>
        </p:nvSpPr>
        <p:spPr>
          <a:xfrm>
            <a:off x="3045673" y="4114380"/>
            <a:ext cx="21112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Number of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Patient Conversations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5B5C64"/>
              </a:solidFill>
              <a:effectLst/>
              <a:uLnTx/>
              <a:uFillTx/>
              <a:latin typeface="Montserrat Black" panose="00000A00000000000000" pitchFamily="2" charset="0"/>
              <a:ea typeface="+mn-ea"/>
              <a:cs typeface="+mn-cs"/>
            </a:endParaRPr>
          </a:p>
        </p:txBody>
      </p:sp>
      <p:sp>
        <p:nvSpPr>
          <p:cNvPr id="1039" name="TextBox 1038">
            <a:extLst>
              <a:ext uri="{FF2B5EF4-FFF2-40B4-BE49-F238E27FC236}">
                <a16:creationId xmlns:a16="http://schemas.microsoft.com/office/drawing/2014/main" id="{8E8CDB3A-342B-E492-A299-09B7603B16A3}"/>
              </a:ext>
            </a:extLst>
          </p:cNvPr>
          <p:cNvSpPr txBox="1"/>
          <p:nvPr/>
        </p:nvSpPr>
        <p:spPr>
          <a:xfrm>
            <a:off x="6482656" y="4562072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585A63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110</a:t>
            </a:r>
          </a:p>
        </p:txBody>
      </p:sp>
      <p:sp>
        <p:nvSpPr>
          <p:cNvPr id="1041" name="TextBox 1040">
            <a:extLst>
              <a:ext uri="{FF2B5EF4-FFF2-40B4-BE49-F238E27FC236}">
                <a16:creationId xmlns:a16="http://schemas.microsoft.com/office/drawing/2014/main" id="{45E1D9D9-2BDB-291B-5560-65DC2FEDC3D7}"/>
              </a:ext>
            </a:extLst>
          </p:cNvPr>
          <p:cNvSpPr txBox="1"/>
          <p:nvPr/>
        </p:nvSpPr>
        <p:spPr>
          <a:xfrm>
            <a:off x="7963381" y="4524623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lang="en-US" b="1" kern="0" dirty="0">
                <a:solidFill>
                  <a:srgbClr val="585A63"/>
                </a:solidFill>
                <a:latin typeface="Montserrat Light" panose="00000400000000000000" pitchFamily="2" charset="0"/>
              </a:rPr>
              <a:t>156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585A63"/>
              </a:solidFill>
              <a:effectLst/>
              <a:uLnTx/>
              <a:uFillTx/>
              <a:latin typeface="Montserrat Light" panose="00000400000000000000" pitchFamily="2" charset="0"/>
              <a:ea typeface="+mn-ea"/>
              <a:cs typeface="+mn-cs"/>
            </a:endParaRPr>
          </a:p>
        </p:txBody>
      </p:sp>
      <p:sp>
        <p:nvSpPr>
          <p:cNvPr id="1042" name="TextBox 1041">
            <a:extLst>
              <a:ext uri="{FF2B5EF4-FFF2-40B4-BE49-F238E27FC236}">
                <a16:creationId xmlns:a16="http://schemas.microsoft.com/office/drawing/2014/main" id="{8DFCD6C8-8529-5F49-EEF4-C043EAEB6FAC}"/>
              </a:ext>
            </a:extLst>
          </p:cNvPr>
          <p:cNvSpPr txBox="1"/>
          <p:nvPr/>
        </p:nvSpPr>
        <p:spPr>
          <a:xfrm>
            <a:off x="9444106" y="4524623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585A63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333</a:t>
            </a:r>
          </a:p>
        </p:txBody>
      </p:sp>
      <p:pic>
        <p:nvPicPr>
          <p:cNvPr id="1043" name="Picture 18" descr="Person lying on sanatory bed - Free people icons">
            <a:extLst>
              <a:ext uri="{FF2B5EF4-FFF2-40B4-BE49-F238E27FC236}">
                <a16:creationId xmlns:a16="http://schemas.microsoft.com/office/drawing/2014/main" id="{9C2C5356-2E1B-6DFF-2C7D-D509A7219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53" y="3182710"/>
            <a:ext cx="837261" cy="837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1048" descr="Logo&#10;&#10;Description automatically generated">
            <a:extLst>
              <a:ext uri="{FF2B5EF4-FFF2-40B4-BE49-F238E27FC236}">
                <a16:creationId xmlns:a16="http://schemas.microsoft.com/office/drawing/2014/main" id="{20788817-3DCD-B4EC-E0BE-E70B86462C4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44766" y="3078909"/>
            <a:ext cx="2899541" cy="1018061"/>
          </a:xfrm>
          <a:prstGeom prst="rect">
            <a:avLst/>
          </a:prstGeom>
        </p:spPr>
      </p:pic>
      <p:sp>
        <p:nvSpPr>
          <p:cNvPr id="1051" name="TextBox 1050">
            <a:extLst>
              <a:ext uri="{FF2B5EF4-FFF2-40B4-BE49-F238E27FC236}">
                <a16:creationId xmlns:a16="http://schemas.microsoft.com/office/drawing/2014/main" id="{F5CAE5CA-3E21-B61A-7B13-85900AD0FD32}"/>
              </a:ext>
            </a:extLst>
          </p:cNvPr>
          <p:cNvSpPr txBox="1"/>
          <p:nvPr/>
        </p:nvSpPr>
        <p:spPr>
          <a:xfrm rot="16200000">
            <a:off x="9970134" y="2115517"/>
            <a:ext cx="4043094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*PwC National Trend: 2019  –  6.0% | 2020 – 6.0% | 2021  –  6.0%</a:t>
            </a:r>
          </a:p>
        </p:txBody>
      </p:sp>
      <p:pic>
        <p:nvPicPr>
          <p:cNvPr id="1059" name="Picture 34" descr="Free Icon - Free PNG &amp; SVG 52823 - Noun Project">
            <a:extLst>
              <a:ext uri="{FF2B5EF4-FFF2-40B4-BE49-F238E27FC236}">
                <a16:creationId xmlns:a16="http://schemas.microsoft.com/office/drawing/2014/main" id="{B430671C-8273-5022-733D-CCEAD058E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378" y="6043576"/>
            <a:ext cx="821007" cy="821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60" name="Straight Connector 1059">
            <a:extLst>
              <a:ext uri="{FF2B5EF4-FFF2-40B4-BE49-F238E27FC236}">
                <a16:creationId xmlns:a16="http://schemas.microsoft.com/office/drawing/2014/main" id="{FD43746A-90D2-2EB7-49EF-27A88652D168}"/>
              </a:ext>
            </a:extLst>
          </p:cNvPr>
          <p:cNvCxnSpPr>
            <a:cxnSpLocks/>
          </p:cNvCxnSpPr>
          <p:nvPr/>
        </p:nvCxnSpPr>
        <p:spPr>
          <a:xfrm flipV="1">
            <a:off x="1919362" y="5960824"/>
            <a:ext cx="10098488" cy="315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3" name="TextBox 1062">
            <a:extLst>
              <a:ext uri="{FF2B5EF4-FFF2-40B4-BE49-F238E27FC236}">
                <a16:creationId xmlns:a16="http://schemas.microsoft.com/office/drawing/2014/main" id="{5D9077C0-22AE-E599-ED6A-66F124E03502}"/>
              </a:ext>
            </a:extLst>
          </p:cNvPr>
          <p:cNvSpPr txBox="1"/>
          <p:nvPr/>
        </p:nvSpPr>
        <p:spPr>
          <a:xfrm>
            <a:off x="2950534" y="5992414"/>
            <a:ext cx="28378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Number of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B5C64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FREE Medical Procedures Provided to Members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5B5C64"/>
              </a:solidFill>
              <a:effectLst/>
              <a:uLnTx/>
              <a:uFillTx/>
              <a:latin typeface="Montserrat Black" panose="00000A00000000000000" pitchFamily="2" charset="0"/>
              <a:ea typeface="+mn-ea"/>
              <a:cs typeface="+mn-cs"/>
            </a:endParaRPr>
          </a:p>
        </p:txBody>
      </p:sp>
      <p:sp>
        <p:nvSpPr>
          <p:cNvPr id="1064" name="TextBox 1063">
            <a:extLst>
              <a:ext uri="{FF2B5EF4-FFF2-40B4-BE49-F238E27FC236}">
                <a16:creationId xmlns:a16="http://schemas.microsoft.com/office/drawing/2014/main" id="{88A65EA2-7E2E-8B92-C635-B9F2BC2F51D0}"/>
              </a:ext>
            </a:extLst>
          </p:cNvPr>
          <p:cNvSpPr txBox="1"/>
          <p:nvPr/>
        </p:nvSpPr>
        <p:spPr>
          <a:xfrm>
            <a:off x="7984803" y="6236535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lang="en-US" b="1" kern="0" dirty="0">
                <a:solidFill>
                  <a:srgbClr val="585A63"/>
                </a:solidFill>
                <a:latin typeface="Montserrat Light" panose="00000400000000000000" pitchFamily="2" charset="0"/>
              </a:rPr>
              <a:t>45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585A63"/>
              </a:solidFill>
              <a:effectLst/>
              <a:uLnTx/>
              <a:uFillTx/>
              <a:latin typeface="Montserrat Light" panose="00000400000000000000" pitchFamily="2" charset="0"/>
              <a:ea typeface="+mn-ea"/>
              <a:cs typeface="+mn-cs"/>
            </a:endParaRPr>
          </a:p>
        </p:txBody>
      </p:sp>
      <p:sp>
        <p:nvSpPr>
          <p:cNvPr id="1065" name="TextBox 1064">
            <a:extLst>
              <a:ext uri="{FF2B5EF4-FFF2-40B4-BE49-F238E27FC236}">
                <a16:creationId xmlns:a16="http://schemas.microsoft.com/office/drawing/2014/main" id="{590ECDD6-5629-FC4B-2C2F-A79401BE36D1}"/>
              </a:ext>
            </a:extLst>
          </p:cNvPr>
          <p:cNvSpPr txBox="1"/>
          <p:nvPr/>
        </p:nvSpPr>
        <p:spPr>
          <a:xfrm>
            <a:off x="6548036" y="6218729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585A63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0</a:t>
            </a:r>
          </a:p>
        </p:txBody>
      </p:sp>
      <p:sp>
        <p:nvSpPr>
          <p:cNvPr id="1066" name="TextBox 1065">
            <a:extLst>
              <a:ext uri="{FF2B5EF4-FFF2-40B4-BE49-F238E27FC236}">
                <a16:creationId xmlns:a16="http://schemas.microsoft.com/office/drawing/2014/main" id="{556A8FB7-A59B-4125-07BE-A500AC1C309E}"/>
              </a:ext>
            </a:extLst>
          </p:cNvPr>
          <p:cNvSpPr txBox="1"/>
          <p:nvPr/>
        </p:nvSpPr>
        <p:spPr>
          <a:xfrm>
            <a:off x="9495364" y="6238102"/>
            <a:ext cx="105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585A63"/>
                </a:solidFill>
                <a:latin typeface="Montserrat Light" panose="00000400000000000000" pitchFamily="2" charset="0"/>
                <a:ea typeface="+mn-ea"/>
                <a:cs typeface="+mn-cs"/>
              </a:defRPr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585A63"/>
                </a:solidFill>
                <a:effectLst/>
                <a:uLnTx/>
                <a:uFillTx/>
                <a:latin typeface="Montserrat Light" panose="00000400000000000000" pitchFamily="2" charset="0"/>
                <a:ea typeface="+mn-ea"/>
                <a:cs typeface="+mn-cs"/>
              </a:rPr>
              <a:t>77</a:t>
            </a:r>
          </a:p>
        </p:txBody>
      </p:sp>
      <p:pic>
        <p:nvPicPr>
          <p:cNvPr id="1067" name="Picture 1066">
            <a:extLst>
              <a:ext uri="{FF2B5EF4-FFF2-40B4-BE49-F238E27FC236}">
                <a16:creationId xmlns:a16="http://schemas.microsoft.com/office/drawing/2014/main" id="{7355F03B-2AEA-4E05-891C-B943A01800F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3408" y="334599"/>
            <a:ext cx="681483" cy="51869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475564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89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Montserrat</vt:lpstr>
      <vt:lpstr>Montserrat Black</vt:lpstr>
      <vt:lpstr>Montserrat ExtraBold</vt:lpstr>
      <vt:lpstr>Montserrat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 Ault</dc:creator>
  <cp:lastModifiedBy>Deb Ault</cp:lastModifiedBy>
  <cp:revision>7</cp:revision>
  <dcterms:created xsi:type="dcterms:W3CDTF">2022-12-21T16:01:43Z</dcterms:created>
  <dcterms:modified xsi:type="dcterms:W3CDTF">2022-12-21T18:28:47Z</dcterms:modified>
</cp:coreProperties>
</file>